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8" r:id="rId2"/>
    <p:sldId id="303" r:id="rId3"/>
    <p:sldId id="304" r:id="rId4"/>
    <p:sldId id="305" r:id="rId5"/>
    <p:sldId id="306" r:id="rId6"/>
    <p:sldId id="307" r:id="rId7"/>
    <p:sldId id="308" r:id="rId8"/>
    <p:sldId id="322" r:id="rId9"/>
    <p:sldId id="321" r:id="rId10"/>
    <p:sldId id="309" r:id="rId11"/>
    <p:sldId id="315" r:id="rId12"/>
    <p:sldId id="310" r:id="rId13"/>
    <p:sldId id="317" r:id="rId14"/>
    <p:sldId id="311" r:id="rId15"/>
    <p:sldId id="318" r:id="rId16"/>
    <p:sldId id="312" r:id="rId17"/>
    <p:sldId id="319" r:id="rId18"/>
    <p:sldId id="313" r:id="rId19"/>
    <p:sldId id="320" r:id="rId20"/>
    <p:sldId id="314" r:id="rId21"/>
    <p:sldId id="324" r:id="rId22"/>
    <p:sldId id="323" r:id="rId23"/>
    <p:sldId id="325" r:id="rId24"/>
    <p:sldId id="326" r:id="rId25"/>
    <p:sldId id="32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44500"/>
    <a:srgbClr val="3E3D3C"/>
    <a:srgbClr val="6F777D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131" autoAdjust="0"/>
  </p:normalViewPr>
  <p:slideViewPr>
    <p:cSldViewPr snapToGrid="0" snapToObjects="1" showGuides="1">
      <p:cViewPr varScale="1">
        <p:scale>
          <a:sx n="41" d="100"/>
          <a:sy n="41" d="100"/>
        </p:scale>
        <p:origin x="816" y="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4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Rtw/tw vs Recruiting Rankings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Rtw/tw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Sheet2!$A$2:$A$13</c:f>
              <c:strCache>
                <c:ptCount val="12"/>
                <c:pt idx="0">
                  <c:v>USC</c:v>
                </c:pt>
                <c:pt idx="1">
                  <c:v>Oregon</c:v>
                </c:pt>
                <c:pt idx="2">
                  <c:v>Arizona State</c:v>
                </c:pt>
                <c:pt idx="3">
                  <c:v>Cal</c:v>
                </c:pt>
                <c:pt idx="4">
                  <c:v>Washington State</c:v>
                </c:pt>
                <c:pt idx="5">
                  <c:v>Arizona</c:v>
                </c:pt>
                <c:pt idx="6">
                  <c:v>UCLA</c:v>
                </c:pt>
                <c:pt idx="7">
                  <c:v>Stanford</c:v>
                </c:pt>
                <c:pt idx="8">
                  <c:v>Washington</c:v>
                </c:pt>
                <c:pt idx="9">
                  <c:v>Utah</c:v>
                </c:pt>
                <c:pt idx="10">
                  <c:v>Colorado</c:v>
                </c:pt>
                <c:pt idx="11">
                  <c:v>Oregon State</c:v>
                </c:pt>
              </c:strCache>
            </c:strRef>
          </c:cat>
          <c:val>
            <c:numRef>
              <c:f>Sheet2!$I$2:$I$13</c:f>
              <c:numCache>
                <c:formatCode>General</c:formatCode>
                <c:ptCount val="12"/>
                <c:pt idx="0">
                  <c:v>222.94139886578449</c:v>
                </c:pt>
                <c:pt idx="1">
                  <c:v>123.91212871287129</c:v>
                </c:pt>
                <c:pt idx="2">
                  <c:v>51.739679605668513</c:v>
                </c:pt>
                <c:pt idx="3">
                  <c:v>62.315529484408771</c:v>
                </c:pt>
                <c:pt idx="4">
                  <c:v>46.082140634723089</c:v>
                </c:pt>
                <c:pt idx="5">
                  <c:v>98.125156054931338</c:v>
                </c:pt>
                <c:pt idx="6">
                  <c:v>54.014888337468982</c:v>
                </c:pt>
                <c:pt idx="7">
                  <c:v>84.030434782608694</c:v>
                </c:pt>
                <c:pt idx="8">
                  <c:v>71.042474607571563</c:v>
                </c:pt>
                <c:pt idx="9">
                  <c:v>37.387774294670848</c:v>
                </c:pt>
                <c:pt idx="10">
                  <c:v>64.705937500000005</c:v>
                </c:pt>
                <c:pt idx="11">
                  <c:v>22.607575287177895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48-4D98-B5E6-9069FEE9E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4180912"/>
        <c:axId val="514186816"/>
      </c:barChart>
      <c:catAx>
        <c:axId val="5141809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186816"/>
        <c:crosses val="autoZero"/>
        <c:auto val="1"/>
        <c:lblAlgn val="ctr"/>
        <c:lblOffset val="100"/>
        <c:noMultiLvlLbl val="0"/>
      </c:catAx>
      <c:valAx>
        <c:axId val="5141868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18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1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5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571500" indent="-571500">
              <a:spcAft>
                <a:spcPts val="600"/>
              </a:spcAft>
              <a:buSzPct val="80000"/>
              <a:buFont typeface="Arial" charset="0"/>
              <a:buChar char="•"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buSzPct val="80000"/>
              <a:defRPr sz="3200" baseline="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buSzPct val="80000"/>
              <a:defRPr sz="24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9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 dirty="0"/>
              <a:t>Click to add text 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3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pic>
        <p:nvPicPr>
          <p:cNvPr id="9" name="Syracuse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7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267401" y="2648205"/>
            <a:ext cx="5439690" cy="1614679"/>
          </a:xfrm>
        </p:spPr>
        <p:txBody>
          <a:bodyPr/>
          <a:lstStyle/>
          <a:p>
            <a:r>
              <a:rPr lang="en-US" dirty="0"/>
              <a:t>Applied Data Science Portfolio Milestone</a:t>
            </a:r>
          </a:p>
        </p:txBody>
      </p:sp>
      <p:pic>
        <p:nvPicPr>
          <p:cNvPr id="8" name="Picture" descr="Aerial photo of the Quad during summer at Syracuse University.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>
          <a:xfrm>
            <a:off x="554608" y="6261839"/>
            <a:ext cx="5060092" cy="360784"/>
          </a:xfrm>
        </p:spPr>
        <p:txBody>
          <a:bodyPr/>
          <a:lstStyle/>
          <a:p>
            <a:r>
              <a:rPr lang="en-US" dirty="0"/>
              <a:t>M.S. in Applied Data Science</a:t>
            </a:r>
          </a:p>
        </p:txBody>
      </p:sp>
      <p:sp>
        <p:nvSpPr>
          <p:cNvPr id="4" name="Presenter’s Title"/>
          <p:cNvSpPr>
            <a:spLocks noGrp="1"/>
          </p:cNvSpPr>
          <p:nvPr>
            <p:ph type="body" sz="quarter" idx="14"/>
          </p:nvPr>
        </p:nvSpPr>
        <p:spPr>
          <a:xfrm>
            <a:off x="651763" y="5885712"/>
            <a:ext cx="1982852" cy="360784"/>
          </a:xfrm>
        </p:spPr>
        <p:txBody>
          <a:bodyPr/>
          <a:lstStyle/>
          <a:p>
            <a:r>
              <a:rPr lang="en-US" dirty="0"/>
              <a:t>Darrell L. Nelson II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>
          <a:xfrm>
            <a:off x="457200" y="907676"/>
            <a:ext cx="5060092" cy="612214"/>
          </a:xfrm>
        </p:spPr>
        <p:txBody>
          <a:bodyPr/>
          <a:lstStyle/>
          <a:p>
            <a:r>
              <a:rPr lang="en-US" dirty="0"/>
              <a:t>School of Information Sciences 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>
          <a:xfrm>
            <a:off x="3943350" y="5834277"/>
            <a:ext cx="1648490" cy="332578"/>
          </a:xfrm>
        </p:spPr>
        <p:txBody>
          <a:bodyPr/>
          <a:lstStyle/>
          <a:p>
            <a:r>
              <a:rPr lang="en-US" sz="1400" dirty="0"/>
              <a:t>October 09, 2019</a:t>
            </a:r>
          </a:p>
        </p:txBody>
      </p:sp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Collect and organize</a:t>
            </a:r>
            <a:r>
              <a:rPr lang="en-US" dirty="0"/>
              <a:t> 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F3FEE-F225-47FD-8014-7380CF7113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876680"/>
            <a:ext cx="10927080" cy="37813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IST – 652 (Scripting for Analytics)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Python IDE (</a:t>
            </a:r>
            <a:r>
              <a:rPr lang="en-US" dirty="0" err="1"/>
              <a:t>Syder</a:t>
            </a:r>
            <a:r>
              <a:rPr lang="en-US" dirty="0"/>
              <a:t>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Over 3,000 tweets were scraped and analyzed from Twitter using </a:t>
            </a:r>
            <a:r>
              <a:rPr lang="en-US" dirty="0" err="1"/>
              <a:t>Tweepy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Study correlation between a school’s Twitter account and recruiting &amp; pre-season rankings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Tweets, Retweets, Likes, Retweet/Tweet, &amp; Likes/Tweet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Created displacement metric rank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A82E8C-3A81-4AE2-8C73-1B013ABA57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724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Collect and organize</a:t>
            </a:r>
            <a:r>
              <a:rPr lang="en-US" dirty="0"/>
              <a:t> 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D4B102-8F6A-4608-A85A-F388534CE1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Retweet per tweet is the best feature to predict recruiting and pre-season rankings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Strongly recommend teams to invest in building up their social media imprint to attract more recruits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718628-43A4-4CB4-A09B-E4BDDB8CF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55004" y="925463"/>
            <a:ext cx="6429375" cy="5278914"/>
          </a:xfrm>
          <a:solidFill>
            <a:schemeClr val="bg1"/>
          </a:solidFill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5F9FAC-C716-4F56-947E-3021647AD4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A3C86263-3F85-477E-B4AF-EDDBCD1B9D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291681"/>
              </p:ext>
            </p:extLst>
          </p:nvPr>
        </p:nvGraphicFramePr>
        <p:xfrm>
          <a:off x="5808345" y="1153418"/>
          <a:ext cx="6383655" cy="5096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66154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11612880" cy="461230"/>
          </a:xfrm>
        </p:spPr>
        <p:txBody>
          <a:bodyPr/>
          <a:lstStyle/>
          <a:p>
            <a:r>
              <a:rPr lang="en-US" b="1" dirty="0"/>
              <a:t>Identify patterns</a:t>
            </a:r>
            <a:r>
              <a:rPr lang="en-US" dirty="0"/>
              <a:t> in data via visualization, statistical analysis, and data mining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F3FEE-F225-47FD-8014-7380CF711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4247515"/>
          </a:xfrm>
        </p:spPr>
        <p:txBody>
          <a:bodyPr/>
          <a:lstStyle/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MAR – 653 (Marketing Analytics)</a:t>
            </a:r>
          </a:p>
          <a:p>
            <a:pPr marL="1143000" lvl="1" indent="-457200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Tableau (W.E.) and R (IST – 687 &amp; IST – 707) </a:t>
            </a:r>
          </a:p>
          <a:p>
            <a:pPr marL="1143000" lvl="1" indent="-457200"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World Happiness Report from 2015 – 2017</a:t>
            </a:r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Marketing Firm: </a:t>
            </a:r>
          </a:p>
          <a:p>
            <a:pPr marL="1028700" lvl="2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Recommend the happiest countries that are popular routes/destinations for the travel and tourism </a:t>
            </a:r>
          </a:p>
          <a:p>
            <a:pPr marL="1485900" lvl="3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What are the top 3 attributes for country-wide happiness?</a:t>
            </a:r>
          </a:p>
          <a:p>
            <a:pPr marL="1485900" lvl="3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How is happiness trending in countries and continents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D0E575-6EF1-41BB-A8C6-982A7A7A3B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794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Identify patterns</a:t>
            </a:r>
            <a:r>
              <a:rPr lang="en-US" dirty="0"/>
              <a:t> in data via visualization, statistical analysis, and data mining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F3FEE-F225-47FD-8014-7380CF7113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154661"/>
            <a:ext cx="5401434" cy="3512237"/>
          </a:xfrm>
        </p:spPr>
        <p:txBody>
          <a:bodyPr/>
          <a:lstStyle/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XLStat</a:t>
            </a:r>
            <a:r>
              <a:rPr lang="en-US" dirty="0"/>
              <a:t>, Excel, and R to run k-means, Neural Network, and Random Forest Models</a:t>
            </a:r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Family, Health, and Economy are the most important features to happiness</a:t>
            </a:r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1E2FE7-30E4-422B-9049-D94DAB703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BF5A43-D5BB-4452-BC33-540B1E9AA0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3B258-A545-4DB4-BEF5-3B6F41DBD6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39840" y="4211346"/>
            <a:ext cx="5631181" cy="1922218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78763CA-FDB4-4E7B-9E41-82E611EA1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0" y="953455"/>
            <a:ext cx="5882639" cy="31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8568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b="1" dirty="0"/>
              <a:t>Develop alternative strategies</a:t>
            </a:r>
            <a:r>
              <a:rPr lang="en-US" dirty="0"/>
              <a:t> based on the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E158FD-D443-411F-A456-B19ACE840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IST – 718 (Big Data Analytics)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Python IDE (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Over 30 offensive/defensive metrics for all NFL teams over 9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 Super Bowl winner based on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results were horrendous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Predictions skewed toward biased class (non-playoff team)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A0F6B-BD48-441C-99D9-EBE05E2F4E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953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b="1" dirty="0"/>
              <a:t>Develop alternative strategies</a:t>
            </a:r>
            <a:r>
              <a:rPr lang="en-US" dirty="0"/>
              <a:t> based on the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E158FD-D443-411F-A456-B19ACE840D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628775"/>
            <a:ext cx="10438818" cy="402922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Issue: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Teams could not be classified in any class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There must be limitations!!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Action: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Developed a constraint on # of teams in a class &amp; a for loop that iterated through the teams and selected the most probable class only if it was available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Result: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19 of 20 non-playoff teams were correctly classified.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Missed classes were never more than +/- 1 round off (except NE)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EFCA30-98D6-4D97-B3DC-48EB5D4E69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852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Develop a plan of action to </a:t>
            </a:r>
            <a:r>
              <a:rPr lang="en-US" b="1" dirty="0"/>
              <a:t>implement the business decisions</a:t>
            </a:r>
            <a:r>
              <a:rPr lang="en-US" dirty="0"/>
              <a:t> derived from the analyses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E3F41-FA3F-4DDF-BA63-6E107B8552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Projects have met this requirement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IST – 652 (Scripting for Analytics)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Python IDE (</a:t>
            </a:r>
            <a:r>
              <a:rPr lang="en-US" dirty="0" err="1"/>
              <a:t>Syder</a:t>
            </a:r>
            <a:r>
              <a:rPr lang="en-US" dirty="0"/>
              <a:t>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Over 3,000 tweets were scraped and analyzed from Twitter using </a:t>
            </a:r>
            <a:r>
              <a:rPr lang="en-US" dirty="0" err="1"/>
              <a:t>Tweepy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Studying correlation between a school’s Twitter account and recruiting &amp; pre-season rankings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Tweets, Retweets, Likes, Retweet/Tweet, &amp; Likes/Tweet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Created displacement metric rank features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9F0968-3A4F-4813-99F8-C79E7AB8E7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248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Develop a plan of action to </a:t>
            </a:r>
            <a:r>
              <a:rPr lang="en-US" b="1" dirty="0"/>
              <a:t>implement the business decisions</a:t>
            </a:r>
            <a:r>
              <a:rPr lang="en-US" dirty="0"/>
              <a:t> derived from the analyses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E3F41-FA3F-4DDF-BA63-6E107B8552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2152650"/>
            <a:ext cx="5401434" cy="320427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Build up school’s social media infrastructure and hire undergraduates who could better relate to incoming freshmen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PoA</a:t>
            </a:r>
            <a:r>
              <a:rPr lang="en-US" dirty="0"/>
              <a:t>: increase  social media buzz to affect the number/quality of recruits received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AFF933-5F4A-4D3D-BBB8-8DA94BB41A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Placeholder 15">
            <a:extLst>
              <a:ext uri="{FF2B5EF4-FFF2-40B4-BE49-F238E27FC236}">
                <a16:creationId xmlns:a16="http://schemas.microsoft.com/office/drawing/2014/main" id="{AA5F024C-7CEA-4022-AF49-92EDFC5EDE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235"/>
          <a:stretch/>
        </p:blipFill>
        <p:spPr>
          <a:xfrm>
            <a:off x="6096000" y="914400"/>
            <a:ext cx="6096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255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Demonstrate communication skills</a:t>
            </a:r>
            <a:r>
              <a:rPr lang="en-US" dirty="0"/>
              <a:t> regarding data and its analysis for managers, IT professionals, programmers, statisticians, and other relevant professionals in their organization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2D26F-C36F-4834-B016-779DB62963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2162174"/>
            <a:ext cx="10438818" cy="34958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Projects have met this requirement</a:t>
            </a:r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MAR – 653 (Marketing Analytics)</a:t>
            </a:r>
          </a:p>
          <a:p>
            <a:pPr marL="1143000" lvl="1" indent="-457200"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Tableau (W.E.) and R (IST – 687 &amp; IST – 707) </a:t>
            </a:r>
          </a:p>
          <a:p>
            <a:pPr marL="1143000" lvl="1" indent="-457200">
              <a:buSzTx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World Happiness Report from 2015 – 2017</a:t>
            </a:r>
          </a:p>
          <a:p>
            <a:pPr marL="457200" lvl="0" indent="-457200">
              <a:spcAft>
                <a:spcPts val="0"/>
              </a:spcAft>
              <a:buSzTx/>
              <a:buFont typeface="Arial" panose="020B0604020202020204" pitchFamily="34" charset="0"/>
              <a:buChar char="•"/>
            </a:pPr>
            <a:r>
              <a:rPr lang="en-US" dirty="0"/>
              <a:t>Marketing Firm: </a:t>
            </a:r>
          </a:p>
          <a:p>
            <a:pPr marL="571500" lvl="1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Recommend the happiest countries that are popular routes/destinations for travel and tourism </a:t>
            </a:r>
          </a:p>
          <a:p>
            <a:pPr marL="1028700" lvl="2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What are the top 3 attributes for country-wide happiness?</a:t>
            </a:r>
          </a:p>
          <a:p>
            <a:pPr marL="1028700" lvl="2" indent="-457200">
              <a:buSzTx/>
              <a:buFont typeface="Arial" panose="020B0604020202020204" pitchFamily="34" charset="0"/>
              <a:buChar char="•"/>
            </a:pPr>
            <a:r>
              <a:rPr lang="en-US" dirty="0"/>
              <a:t>How is happiness trending in countries and continents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9C09A8-1DA3-4571-9674-EFD2C0F54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3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Demonstrate communication skills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C2D26F-C36F-4834-B016-779DB62963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Countries rated highest in established key attributes were recommended to airline companies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Airline campaign centered around experiencing the happiest places on Earth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332342-9E63-426E-99F8-71B0CFA0C5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217F94-1625-4635-BA21-50E5139788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58635" y="1911672"/>
            <a:ext cx="5800918" cy="35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44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2189B-992F-449E-AF7D-B127EB6806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97865-3793-49AD-8F07-08E3417F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9F29E6-0E4C-4789-8252-514A01A1A3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931" y="1507490"/>
            <a:ext cx="11265868" cy="3512237"/>
          </a:xfrm>
        </p:spPr>
        <p:txBody>
          <a:bodyPr/>
          <a:lstStyle/>
          <a:p>
            <a:pPr marL="742950" indent="-742950" algn="ctr">
              <a:buFont typeface="+mj-lt"/>
              <a:buAutoNum type="arabicPeriod"/>
            </a:pPr>
            <a:r>
              <a:rPr lang="en-US" dirty="0"/>
              <a:t>About Me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dirty="0"/>
              <a:t>Professional Experience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dirty="0"/>
              <a:t>Motivation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dirty="0"/>
              <a:t>Learning Objectives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dirty="0"/>
              <a:t>Wrap Up</a:t>
            </a:r>
          </a:p>
          <a:p>
            <a:pPr marL="742950" indent="-742950" 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932A8-11A0-4E47-B8C7-1CFD1766BF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458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Synthesize the </a:t>
            </a:r>
            <a:r>
              <a:rPr lang="en-US" b="1" dirty="0"/>
              <a:t>ethical dimensions</a:t>
            </a:r>
            <a:r>
              <a:rPr lang="en-US" dirty="0"/>
              <a:t> of data science practice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C3C59-0D68-4482-B24D-EDAA7F6139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Less exposure in previous courses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Currently taking IST – 618 (Information Policy)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IST – 652 (Scripting for Analytics)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PoA</a:t>
            </a:r>
            <a:r>
              <a:rPr lang="en-US" dirty="0"/>
              <a:t>: increase  social media buzz to affect the number/quality of recruits received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Is manipulating kids to go to a particular school ethical?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Is this behavioral mapping and control?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B3F963-7C80-4864-B366-B6E6A91DB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295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4EB7E4-9CD1-4EAD-A044-93D2EA5D72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30AA60-ACBF-421E-B8E2-3F353926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2CAC0-0CB7-452B-82BB-4E72407113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168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74F49-4C78-4295-8590-350498288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EEB1B2-FEE3-4369-BBDB-793AD2AE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D4C95-0406-4B2B-95EE-83D2B500E5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6206189" cy="3512237"/>
          </a:xfrm>
        </p:spPr>
        <p:txBody>
          <a:bodyPr/>
          <a:lstStyle/>
          <a:p>
            <a:r>
              <a:rPr lang="en-US" sz="2800" dirty="0"/>
              <a:t>Couple my background in experimental and computational chemistry with Machine Learning to develop novel catalysts</a:t>
            </a:r>
          </a:p>
          <a:p>
            <a:endParaRPr lang="en-US" sz="2800" dirty="0"/>
          </a:p>
          <a:p>
            <a:r>
              <a:rPr lang="en-US" sz="2800" dirty="0"/>
              <a:t>Become an expert in catalyst innovation via ML techniques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E8BD3C-848A-445F-802B-2D1D9BB565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6D236-C057-438B-B64F-4FF24A0A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33" y="1331299"/>
            <a:ext cx="4175760" cy="1977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5D89C1-3B10-4D5C-8033-1489A9C0B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23" y="3753083"/>
            <a:ext cx="2912380" cy="23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47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A583C-FAF5-41A0-89AE-132929BE1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282E15-52F9-4676-8E27-D1D0B7F5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9618-F879-4A85-A5AA-5737845611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646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C003C-ED13-432F-83B3-156A35D3A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79C51-B666-4443-B02C-8743628A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5FED32-0473-46D2-951C-B78E908FD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428750"/>
            <a:ext cx="10438818" cy="42292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M.S. in Applied Data Science has been a challenging and rewarding experience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Provided the necessary steps for my future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Would highly recommend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Thank you so much!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BDDA9-E6F3-41BB-9332-1150B9D549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25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EC41B5-8260-4D5A-95B1-61943CDB6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6611D-300C-4F56-B399-DFF617E8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2807970"/>
            <a:ext cx="10438818" cy="244475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5E744-C16B-499A-9974-332D8A6B9E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11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5D104-AAEE-4E5A-A763-8EEB471DB9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17C214-0978-4909-BCF6-F32AB501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21" name="Content Placeholder 20" descr="A picture containing grass, outdoor, person, field&#10;&#10;Description automatically generated">
            <a:extLst>
              <a:ext uri="{FF2B5EF4-FFF2-40B4-BE49-F238E27FC236}">
                <a16:creationId xmlns:a16="http://schemas.microsoft.com/office/drawing/2014/main" id="{B1DCDAC4-A3FC-484A-B4BF-5CD4C8DB5F7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t="7618" b="13441"/>
          <a:stretch/>
        </p:blipFill>
        <p:spPr>
          <a:xfrm>
            <a:off x="9705699" y="1287894"/>
            <a:ext cx="2223155" cy="262960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3FDFF-90E6-4D73-9DED-D4FED8977E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358916"/>
            <a:ext cx="5692140" cy="47904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Born and raised in Los Angeles, California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Collegiate Athlete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Football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Rugby (Club)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Lifelong Mentor &amp; Tutor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Boys &amp; Girls Club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Mentor Collective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Freelance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Passion for Chemistry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74F6D9-1C62-4DBB-A78C-3EA6FFEA93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275237-2768-405D-8D33-FFD95D1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3902"/>
            <a:ext cx="3392237" cy="4751918"/>
          </a:xfrm>
          <a:prstGeom prst="rect">
            <a:avLst/>
          </a:prstGeom>
        </p:spPr>
      </p:pic>
      <p:pic>
        <p:nvPicPr>
          <p:cNvPr id="23" name="Picture 2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231A1F0-6B2F-4135-A09B-33276DE1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699" y="4152027"/>
            <a:ext cx="2223155" cy="16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406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E2C2-5437-4845-8ED2-68B2E36B2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58021-BB9B-4EF5-98FC-0F537D1E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Experience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67D47-9A2B-4D8F-952D-D9A631B31F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057275"/>
            <a:ext cx="10438818" cy="46007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Lewis &amp; Clark College (‘11 – ‘14)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B.A. in Chemistry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Washington University in St. Louis (‘14 – ‘16)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B.S. in Chemical Engineering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Applied Materials (Process Support Engineer)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Oversaw development life cycle of five generations of 3D NAND flash memory for Micron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Quantified accuracy, precision, and repeatability of experimental data/measurements through DOEs on statistical software (JMP)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b="1" u="sng" dirty="0"/>
              <a:t>Key Achievement:</a:t>
            </a:r>
            <a:r>
              <a:rPr lang="en-US" u="sng" dirty="0"/>
              <a:t> Integral factor in winning contracts for &gt;$20M in the space of two years</a:t>
            </a:r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E2702-0CA1-4BCC-8A0B-075143B9C5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88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54265-50B6-41D7-AF7E-79DC3E2E3A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5E8D15-2F4B-489C-8B71-7AE06DD9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496F1-A27D-4673-8057-2110CE9714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171" y="1143000"/>
            <a:ext cx="8612204" cy="4783455"/>
          </a:xfrm>
        </p:spPr>
        <p:txBody>
          <a:bodyPr/>
          <a:lstStyle/>
          <a:p>
            <a:r>
              <a:rPr lang="en-US" dirty="0"/>
              <a:t>Develop catalysts to remove pollutants from the air</a:t>
            </a:r>
          </a:p>
          <a:p>
            <a:pPr lvl="1"/>
            <a:r>
              <a:rPr lang="en-US" dirty="0"/>
              <a:t>Understand reaction mechanisms</a:t>
            </a:r>
          </a:p>
          <a:p>
            <a:pPr lvl="2"/>
            <a:r>
              <a:rPr lang="en-US" dirty="0"/>
              <a:t>Experimental &amp; Computational Investigation of the Synthesis of 1,3-Dienes by Au-Catalyzed Claisen Rearrangements of </a:t>
            </a:r>
            <a:r>
              <a:rPr lang="en-US" dirty="0" err="1"/>
              <a:t>Allenyl</a:t>
            </a:r>
            <a:r>
              <a:rPr lang="en-US" dirty="0"/>
              <a:t> Vinyl Ethers</a:t>
            </a:r>
          </a:p>
          <a:p>
            <a:pPr lvl="1"/>
            <a:r>
              <a:rPr lang="en-US" dirty="0"/>
              <a:t>Use ML to predict the outcomes of reactants</a:t>
            </a:r>
          </a:p>
          <a:p>
            <a:pPr lvl="2"/>
            <a:r>
              <a:rPr lang="en-US" dirty="0"/>
              <a:t>Machine Learning Approaches to Design Catalysts for C1 Chemistry</a:t>
            </a:r>
          </a:p>
          <a:p>
            <a:pPr lvl="2"/>
            <a:r>
              <a:rPr lang="en-US" dirty="0"/>
              <a:t>Industry acceptance of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3A6AE6-6BE1-4DAC-B96E-8F03311C7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55E6D-F56B-48C0-884C-99F92316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5" y="1215177"/>
            <a:ext cx="3338881" cy="2213823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2D15974-5540-490F-985D-126D996C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4023416"/>
            <a:ext cx="3338881" cy="182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421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3588F-1E17-45E9-BB63-2E19A035C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1A448C-6ACA-475C-962D-D663DC2D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62200"/>
            <a:ext cx="5309235" cy="2444750"/>
          </a:xfrm>
        </p:spPr>
        <p:txBody>
          <a:bodyPr/>
          <a:lstStyle/>
          <a:p>
            <a:r>
              <a:rPr lang="en-US"/>
              <a:t>Learning Objectives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9AAE9-62FF-4DAB-8F2D-37CBC3EDCA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39CF79E0-D0D6-4657-9B11-021E318FF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63" b="4797"/>
          <a:stretch/>
        </p:blipFill>
        <p:spPr>
          <a:xfrm>
            <a:off x="6096000" y="0"/>
            <a:ext cx="6130278" cy="4280535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AE9371-ED7F-4316-8C55-262E2E81EFC8}"/>
              </a:ext>
            </a:extLst>
          </p:cNvPr>
          <p:cNvSpPr txBox="1"/>
          <p:nvPr/>
        </p:nvSpPr>
        <p:spPr>
          <a:xfrm>
            <a:off x="6383655" y="4743450"/>
            <a:ext cx="5309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report will go through all 7 learning objectives and provide detailed examples of how the objectives were met by providing  a brief synopsis of three projects.</a:t>
            </a:r>
          </a:p>
        </p:txBody>
      </p:sp>
    </p:spTree>
    <p:extLst>
      <p:ext uri="{BB962C8B-B14F-4D97-AF65-F5344CB8AC3E}">
        <p14:creationId xmlns:p14="http://schemas.microsoft.com/office/powerpoint/2010/main" val="41373406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Describe a broad overview of the </a:t>
            </a:r>
            <a:r>
              <a:rPr lang="en-US" b="1" dirty="0"/>
              <a:t>major practice areas</a:t>
            </a:r>
            <a:r>
              <a:rPr lang="en-US" dirty="0"/>
              <a:t> of data science.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Picture taken from IST – 722 </a:t>
            </a:r>
            <a:r>
              <a:rPr lang="en-US" dirty="0" err="1"/>
              <a:t>Asynch</a:t>
            </a:r>
            <a:r>
              <a:rPr lang="en-US" dirty="0"/>
              <a:t> Week 01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7A38A7-4C31-4715-9FEF-FF949F4EB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4525" y="1604979"/>
            <a:ext cx="8086725" cy="44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45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Describe a broad overview of the </a:t>
            </a:r>
            <a:r>
              <a:rPr lang="en-US" b="1" dirty="0"/>
              <a:t>major practice areas</a:t>
            </a:r>
            <a:r>
              <a:rPr lang="en-US" dirty="0"/>
              <a:t> of data science.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7CA43-AA23-42D4-8E03-34C7AC82DD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663065"/>
            <a:ext cx="10438818" cy="399493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Data Science: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Descriptive Analytics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Dashboards with elementary statistics (e.g. mean, std dev, quartiles…)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Predictive Analytics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Future trends: forecasting, predicting values of missing fields (supervised learning), classifying unlabeled data (unsupervised learning), and probable impact of data changes on future trends (semi-supervised learning)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Prescriptive Analytics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Showcases (acts on) viable solutions and assess the impact of that choice on future trends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8A878-05D9-40AE-B0DD-15564F043B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515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3CE62D-FE8E-4EBD-B3D2-ACC2C4A21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329A-1DDD-45D5-9276-5CCF5F20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 #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1DFAA-1DFD-4288-A3F5-DF0AEC0040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11277600" cy="461230"/>
          </a:xfrm>
        </p:spPr>
        <p:txBody>
          <a:bodyPr/>
          <a:lstStyle/>
          <a:p>
            <a:r>
              <a:rPr lang="en-US" dirty="0"/>
              <a:t>Describe a broad overview of the </a:t>
            </a:r>
            <a:r>
              <a:rPr lang="en-US" b="1" dirty="0"/>
              <a:t>major practice areas</a:t>
            </a:r>
            <a:r>
              <a:rPr lang="en-US" dirty="0"/>
              <a:t> of data science.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E1967-2434-4BC7-B94C-23FDE9B63D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5577539" cy="42017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IST – 718 (Big Data Analytics)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Python IDE (</a:t>
            </a:r>
            <a:r>
              <a:rPr lang="en-US" sz="2400" dirty="0" err="1"/>
              <a:t>Jupyter</a:t>
            </a:r>
            <a:r>
              <a:rPr lang="en-US" sz="24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 Super Bowl winner based on statistics</a:t>
            </a:r>
          </a:p>
          <a:p>
            <a:pPr marL="5715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Over 30 offensive/defensive metrics for all NFL teams over 9 years</a:t>
            </a:r>
          </a:p>
          <a:p>
            <a:pPr marL="57150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CE46A2-B566-4F63-A74E-261CCABEFF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93E5010-ECC8-4A84-9CBC-269CD3883735}"/>
              </a:ext>
            </a:extLst>
          </p:cNvPr>
          <p:cNvSpPr txBox="1">
            <a:spLocks/>
          </p:cNvSpPr>
          <p:nvPr/>
        </p:nvSpPr>
        <p:spPr>
          <a:xfrm>
            <a:off x="6038850" y="1816099"/>
            <a:ext cx="6067425" cy="4201795"/>
          </a:xfrm>
          <a:prstGeom prst="rect">
            <a:avLst/>
          </a:prstGeom>
        </p:spPr>
        <p:txBody>
          <a:bodyPr/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SzPct val="80000"/>
              <a:buFont typeface="Arial" charset="0"/>
              <a:buChar char="•"/>
              <a:defRPr sz="3600" kern="12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/>
              <a:buChar char="•"/>
              <a:defRPr sz="3200" kern="1200" baseline="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/>
              <a:buChar char="•"/>
              <a:defRPr sz="2400" kern="12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/>
              <a:buChar char="•"/>
              <a:defRPr sz="2000" kern="12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Arial"/>
              <a:buChar char="•"/>
              <a:defRPr sz="2000" kern="12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Areas: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Data Mining &amp; Statistical Analysis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Gathering, Cleaning, and Transforming Data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Supervised Learning (ML)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Data Visualization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Presenting Results</a:t>
            </a:r>
          </a:p>
        </p:txBody>
      </p:sp>
    </p:spTree>
    <p:extLst>
      <p:ext uri="{BB962C8B-B14F-4D97-AF65-F5344CB8AC3E}">
        <p14:creationId xmlns:p14="http://schemas.microsoft.com/office/powerpoint/2010/main" val="12467185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rell Nelson- Fredy Reyes Final Project 1" id="{B53BF7DC-92B5-4144-800D-16DABBBB9606}" vid="{BCAA8101-2693-40F3-94A9-512023B76E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Syracuse University Template</Template>
  <TotalTime>655</TotalTime>
  <Words>1134</Words>
  <Application>Microsoft Office PowerPoint</Application>
  <PresentationFormat>Widescreen</PresentationFormat>
  <Paragraphs>184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</vt:lpstr>
      <vt:lpstr>Trebuchet MS</vt:lpstr>
      <vt:lpstr>Office Theme</vt:lpstr>
      <vt:lpstr>Applied Data Science Portfolio Milestone</vt:lpstr>
      <vt:lpstr>Outline</vt:lpstr>
      <vt:lpstr>About Me</vt:lpstr>
      <vt:lpstr>Professional Experience</vt:lpstr>
      <vt:lpstr>Motivation</vt:lpstr>
      <vt:lpstr>Learning Objectives</vt:lpstr>
      <vt:lpstr>Learning Objective # 1</vt:lpstr>
      <vt:lpstr>Learning Objective # 1</vt:lpstr>
      <vt:lpstr>Learning Objective # 1</vt:lpstr>
      <vt:lpstr>Learning Objective # 2</vt:lpstr>
      <vt:lpstr>Learning Objective # 2</vt:lpstr>
      <vt:lpstr>Learning Objective # 3</vt:lpstr>
      <vt:lpstr>Learning Objective # 3</vt:lpstr>
      <vt:lpstr>Learning Objective # 4</vt:lpstr>
      <vt:lpstr>Learning Objective # 4</vt:lpstr>
      <vt:lpstr>Learning Objective # 5</vt:lpstr>
      <vt:lpstr>Learning Objective # 5</vt:lpstr>
      <vt:lpstr>Learning Objective # 6</vt:lpstr>
      <vt:lpstr>Learning Objective # 6</vt:lpstr>
      <vt:lpstr>Learning Objective # 7</vt:lpstr>
      <vt:lpstr>Next Steps</vt:lpstr>
      <vt:lpstr>Next Steps</vt:lpstr>
      <vt:lpstr>Wrap Up</vt:lpstr>
      <vt:lpstr>Wrap Up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Patent  Analytics Assessment of Renewable Energies  </dc:title>
  <dc:creator>Darrell Nelson</dc:creator>
  <cp:lastModifiedBy>Darrell Nelson</cp:lastModifiedBy>
  <cp:revision>36</cp:revision>
  <dcterms:created xsi:type="dcterms:W3CDTF">2019-10-09T17:00:55Z</dcterms:created>
  <dcterms:modified xsi:type="dcterms:W3CDTF">2019-10-10T21:15:27Z</dcterms:modified>
</cp:coreProperties>
</file>